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6"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4" d="100"/>
          <a:sy n="64" d="100"/>
        </p:scale>
        <p:origin x="184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prstGeom prst="rect">
            <a:avLst/>
          </a:prstGeom>
        </p:spPr>
        <p:txBody>
          <a:bodyPr/>
          <a:lstStyle/>
          <a:p>
            <a:r>
              <a:rPr lang="en-US" sz="5400" dirty="0">
                <a:solidFill>
                  <a:schemeClr val="bg1"/>
                </a:solidFill>
              </a:rPr>
              <a:t>Your trip to Normandy </a:t>
            </a:r>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Normandy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pic>
        <p:nvPicPr>
          <p:cNvPr id="8" name="Picture Placeholder 7">
            <a:extLst>
              <a:ext uri="{FF2B5EF4-FFF2-40B4-BE49-F238E27FC236}">
                <a16:creationId xmlns:a16="http://schemas.microsoft.com/office/drawing/2014/main" id="{AF602B15-5753-4825-A3E2-25B1BFB8BC92}"/>
              </a:ext>
            </a:extLst>
          </p:cNvPr>
          <p:cNvPicPr>
            <a:picLocks noGrp="1" noChangeAspect="1"/>
          </p:cNvPicPr>
          <p:nvPr>
            <p:ph type="pic" sz="quarter" idx="14"/>
          </p:nvPr>
        </p:nvPicPr>
        <p:blipFill>
          <a:blip r:embed="rId2"/>
          <a:srcRect t="220" b="220"/>
          <a:stretch>
            <a:fillRect/>
          </a:stretch>
        </p:blipFill>
        <p:spPr>
          <a:prstGeom prst="rect">
            <a:avLst/>
          </a:prstGeo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Normandy Trip {Year}</a:t>
            </a:r>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a:xfrm>
            <a:off x="681780" y="3585241"/>
            <a:ext cx="6747719" cy="5145687"/>
          </a:xfrm>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pic>
        <p:nvPicPr>
          <p:cNvPr id="2" name="Picture 1">
            <a:extLst>
              <a:ext uri="{FF2B5EF4-FFF2-40B4-BE49-F238E27FC236}">
                <a16:creationId xmlns:a16="http://schemas.microsoft.com/office/drawing/2014/main" id="{A2C9FCB0-3E78-41A4-8C60-584C7A633E34}"/>
              </a:ext>
            </a:extLst>
          </p:cNvPr>
          <p:cNvPicPr>
            <a:picLocks noChangeAspect="1"/>
          </p:cNvPicPr>
          <p:nvPr/>
        </p:nvPicPr>
        <p:blipFill>
          <a:blip r:embed="rId3"/>
          <a:stretch>
            <a:fillRect/>
          </a:stretch>
        </p:blipFill>
        <p:spPr>
          <a:xfrm>
            <a:off x="8754628" y="3585241"/>
            <a:ext cx="3568303" cy="2378869"/>
          </a:xfrm>
          <a:prstGeom prst="rect">
            <a:avLst/>
          </a:prstGeom>
        </p:spPr>
      </p:pic>
      <p:pic>
        <p:nvPicPr>
          <p:cNvPr id="11" name="Picture 10">
            <a:extLst>
              <a:ext uri="{FF2B5EF4-FFF2-40B4-BE49-F238E27FC236}">
                <a16:creationId xmlns:a16="http://schemas.microsoft.com/office/drawing/2014/main" id="{5158BDFF-F990-4B1A-9BA1-181EDD4CFD9A}"/>
              </a:ext>
            </a:extLst>
          </p:cNvPr>
          <p:cNvPicPr>
            <a:picLocks noChangeAspect="1"/>
          </p:cNvPicPr>
          <p:nvPr/>
        </p:nvPicPr>
        <p:blipFill>
          <a:blip r:embed="rId4"/>
          <a:stretch>
            <a:fillRect/>
          </a:stretch>
        </p:blipFill>
        <p:spPr>
          <a:xfrm>
            <a:off x="8754628" y="6054012"/>
            <a:ext cx="3568303" cy="2378869"/>
          </a:xfrm>
          <a:prstGeom prst="rect">
            <a:avLst/>
          </a:prstGeom>
        </p:spPr>
      </p:pic>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13" name="TextBox 10">
            <a:extLst>
              <a:ext uri="{FF2B5EF4-FFF2-40B4-BE49-F238E27FC236}">
                <a16:creationId xmlns:a16="http://schemas.microsoft.com/office/drawing/2014/main" id="{3B8E5FC8-2083-4BE5-8826-3A0BDEC94A41}"/>
              </a:ext>
            </a:extLst>
          </p:cNvPr>
          <p:cNvSpPr txBox="1"/>
          <p:nvPr/>
        </p:nvSpPr>
        <p:spPr>
          <a:xfrm>
            <a:off x="681780" y="3470941"/>
            <a:ext cx="7757679" cy="5782160"/>
          </a:xfrm>
          <a:prstGeom prst="rect">
            <a:avLst/>
          </a:prstGeom>
          <a:noFill/>
        </p:spPr>
        <p:txBody>
          <a:bodyPr wrap="square" tIns="0" bIns="504000" numCol="2"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nSpc>
                <a:spcPct val="120000"/>
              </a:lnSpc>
              <a:buFont typeface="Courier New"/>
              <a:buChar char="o"/>
            </a:pPr>
            <a:r>
              <a:rPr lang="en-GB" b="1" dirty="0" err="1">
                <a:solidFill>
                  <a:srgbClr val="20C7F7"/>
                </a:solidFill>
              </a:rPr>
              <a:t>Arromanches</a:t>
            </a:r>
            <a:r>
              <a:rPr lang="en-GB" b="1" dirty="0">
                <a:solidFill>
                  <a:srgbClr val="20C7F7"/>
                </a:solidFill>
              </a:rPr>
              <a:t> 360 Cinema and Landings Museum</a:t>
            </a:r>
          </a:p>
          <a:p>
            <a:pPr marL="285750" indent="-285750">
              <a:lnSpc>
                <a:spcPct val="120000"/>
              </a:lnSpc>
              <a:buFont typeface="Courier New"/>
              <a:buChar char="o"/>
            </a:pPr>
            <a:r>
              <a:rPr lang="en-GB" b="1" dirty="0">
                <a:solidFill>
                  <a:srgbClr val="20C7F7"/>
                </a:solidFill>
              </a:rPr>
              <a:t>American Cemetery, Omaha</a:t>
            </a:r>
          </a:p>
          <a:p>
            <a:pPr marL="285750" indent="-285750">
              <a:lnSpc>
                <a:spcPct val="120000"/>
              </a:lnSpc>
              <a:buFont typeface="Courier New"/>
              <a:buChar char="o"/>
            </a:pPr>
            <a:r>
              <a:rPr lang="en-GB" b="1" dirty="0">
                <a:solidFill>
                  <a:srgbClr val="20C7F7"/>
                </a:solidFill>
              </a:rPr>
              <a:t>Caen Memorial Museum</a:t>
            </a:r>
          </a:p>
          <a:p>
            <a:pPr marL="285750" indent="-285750">
              <a:lnSpc>
                <a:spcPct val="120000"/>
              </a:lnSpc>
              <a:buFont typeface="Courier New"/>
              <a:buChar char="o"/>
            </a:pPr>
            <a:r>
              <a:rPr lang="en-GB" b="1" dirty="0">
                <a:solidFill>
                  <a:srgbClr val="20C7F7"/>
                </a:solidFill>
              </a:rPr>
              <a:t>Pegasus Bridge Museum</a:t>
            </a:r>
          </a:p>
          <a:p>
            <a:pPr marL="285750" indent="-285750">
              <a:lnSpc>
                <a:spcPct val="120000"/>
              </a:lnSpc>
              <a:buFont typeface="Courier New"/>
              <a:buChar char="o"/>
            </a:pPr>
            <a:r>
              <a:rPr lang="en-GB" b="1" dirty="0">
                <a:solidFill>
                  <a:srgbClr val="20C7F7"/>
                </a:solidFill>
              </a:rPr>
              <a:t>Juno Beach Centre</a:t>
            </a:r>
          </a:p>
          <a:p>
            <a:pPr marL="285750" indent="-285750">
              <a:lnSpc>
                <a:spcPct val="120000"/>
              </a:lnSpc>
              <a:buFont typeface="Courier New"/>
              <a:buChar char="o"/>
            </a:pPr>
            <a:r>
              <a:rPr lang="en-GB" b="1" dirty="0">
                <a:solidFill>
                  <a:srgbClr val="20C7F7"/>
                </a:solidFill>
              </a:rPr>
              <a:t>Bayeux Tapestry</a:t>
            </a:r>
          </a:p>
          <a:p>
            <a:pPr marL="285750" indent="-285750">
              <a:lnSpc>
                <a:spcPct val="120000"/>
              </a:lnSpc>
              <a:buFont typeface="Courier New"/>
              <a:buChar char="o"/>
            </a:pPr>
            <a:r>
              <a:rPr lang="en-GB" b="1" dirty="0">
                <a:solidFill>
                  <a:srgbClr val="20C7F7"/>
                </a:solidFill>
              </a:rPr>
              <a:t>Bayeux Market</a:t>
            </a:r>
          </a:p>
          <a:p>
            <a:pPr marL="285750" indent="-285750">
              <a:lnSpc>
                <a:spcPct val="120000"/>
              </a:lnSpc>
              <a:buFont typeface="Courier New"/>
              <a:buChar char="o"/>
            </a:pPr>
            <a:r>
              <a:rPr lang="en-GB" b="1" dirty="0">
                <a:solidFill>
                  <a:srgbClr val="20C7F7"/>
                </a:solidFill>
              </a:rPr>
              <a:t>Boulangerie les Co-Pains - Bakery</a:t>
            </a:r>
          </a:p>
          <a:p>
            <a:pPr marL="285750" indent="-285750">
              <a:lnSpc>
                <a:spcPct val="120000"/>
              </a:lnSpc>
              <a:buFont typeface="Courier New"/>
              <a:buChar char="o"/>
            </a:pPr>
            <a:r>
              <a:rPr lang="en-GB" b="1" dirty="0">
                <a:solidFill>
                  <a:srgbClr val="20C7F7"/>
                </a:solidFill>
              </a:rPr>
              <a:t>Mont Saint Michel</a:t>
            </a:r>
          </a:p>
          <a:p>
            <a:pPr marL="285750" indent="-285750">
              <a:lnSpc>
                <a:spcPct val="120000"/>
              </a:lnSpc>
              <a:buFont typeface="Courier New"/>
              <a:buChar char="o"/>
            </a:pPr>
            <a:r>
              <a:rPr lang="en-GB" b="1" dirty="0">
                <a:solidFill>
                  <a:srgbClr val="20C7F7"/>
                </a:solidFill>
              </a:rPr>
              <a:t>EANA sustainable centre</a:t>
            </a:r>
          </a:p>
          <a:p>
            <a:pPr marL="285750" indent="-285750">
              <a:lnSpc>
                <a:spcPct val="120000"/>
              </a:lnSpc>
              <a:buFont typeface="Courier New"/>
              <a:buChar char="o"/>
            </a:pPr>
            <a:r>
              <a:rPr lang="en-GB" b="1" dirty="0" err="1">
                <a:solidFill>
                  <a:srgbClr val="20C7F7"/>
                </a:solidFill>
              </a:rPr>
              <a:t>Paleospace</a:t>
            </a:r>
            <a:endParaRPr lang="en-GB" b="1" dirty="0">
              <a:solidFill>
                <a:srgbClr val="20C7F7"/>
              </a:solidFill>
            </a:endParaRPr>
          </a:p>
          <a:p>
            <a:pPr marL="285750" indent="-285750">
              <a:lnSpc>
                <a:spcPct val="120000"/>
              </a:lnSpc>
              <a:buFont typeface="Courier New"/>
              <a:buChar char="o"/>
            </a:pPr>
            <a:r>
              <a:rPr lang="en-GB" b="1" dirty="0">
                <a:solidFill>
                  <a:srgbClr val="20C7F7"/>
                </a:solidFill>
              </a:rPr>
              <a:t>Port of </a:t>
            </a:r>
            <a:r>
              <a:rPr lang="en-GB" b="1" dirty="0" err="1">
                <a:solidFill>
                  <a:srgbClr val="20C7F7"/>
                </a:solidFill>
              </a:rPr>
              <a:t>Honfleur</a:t>
            </a:r>
            <a:endParaRPr lang="en-GB" b="1" dirty="0">
              <a:solidFill>
                <a:srgbClr val="20C7F7"/>
              </a:solidFill>
            </a:endParaRPr>
          </a:p>
          <a:p>
            <a:pPr marL="285750" indent="-285750">
              <a:lnSpc>
                <a:spcPct val="120000"/>
              </a:lnSpc>
              <a:buFont typeface="Courier New"/>
              <a:buChar char="o"/>
            </a:pPr>
            <a:r>
              <a:rPr lang="en-GB" b="1" dirty="0">
                <a:solidFill>
                  <a:srgbClr val="20C7F7"/>
                </a:solidFill>
              </a:rPr>
              <a:t>Caen Fine Arts Museum</a:t>
            </a:r>
          </a:p>
          <a:p>
            <a:pPr marL="285750" indent="-285750">
              <a:lnSpc>
                <a:spcPct val="120000"/>
              </a:lnSpc>
              <a:buFont typeface="Courier New"/>
              <a:buChar char="o"/>
            </a:pPr>
            <a:r>
              <a:rPr lang="en-GB" b="1" dirty="0">
                <a:solidFill>
                  <a:srgbClr val="20C7F7"/>
                </a:solidFill>
              </a:rPr>
              <a:t>Rouen Cathedral and medieval centre</a:t>
            </a:r>
          </a:p>
          <a:p>
            <a:pPr marL="285750" indent="-285750">
              <a:lnSpc>
                <a:spcPct val="120000"/>
              </a:lnSpc>
              <a:buFont typeface="Courier New"/>
              <a:buChar char="o"/>
            </a:pPr>
            <a:r>
              <a:rPr lang="en-GB" b="1" dirty="0" err="1">
                <a:solidFill>
                  <a:srgbClr val="20C7F7"/>
                </a:solidFill>
              </a:rPr>
              <a:t>Giverny</a:t>
            </a:r>
            <a:r>
              <a:rPr lang="en-GB" b="1" dirty="0">
                <a:solidFill>
                  <a:srgbClr val="20C7F7"/>
                </a:solidFill>
              </a:rPr>
              <a:t> Monet's Garden</a:t>
            </a:r>
          </a:p>
          <a:p>
            <a:pPr marL="285750" indent="-285750">
              <a:lnSpc>
                <a:spcPct val="120000"/>
              </a:lnSpc>
              <a:buFont typeface="Courier New"/>
              <a:buChar char="o"/>
            </a:pPr>
            <a:r>
              <a:rPr lang="en-GB" b="1" dirty="0">
                <a:solidFill>
                  <a:srgbClr val="20C7F7"/>
                </a:solidFill>
              </a:rPr>
              <a:t>Christian Dior Museum</a:t>
            </a:r>
          </a:p>
          <a:p>
            <a:pPr marL="285750" indent="-285750">
              <a:lnSpc>
                <a:spcPct val="120000"/>
              </a:lnSpc>
              <a:buFont typeface="Courier New"/>
              <a:buChar char="o"/>
            </a:pPr>
            <a:r>
              <a:rPr lang="en-GB" b="1" dirty="0">
                <a:solidFill>
                  <a:srgbClr val="20C7F7"/>
                </a:solidFill>
              </a:rPr>
              <a:t>La Grange au Mohair - Goat Farm</a:t>
            </a:r>
          </a:p>
        </p:txBody>
      </p:sp>
      <p:pic>
        <p:nvPicPr>
          <p:cNvPr id="20" name="Picture 19">
            <a:extLst>
              <a:ext uri="{FF2B5EF4-FFF2-40B4-BE49-F238E27FC236}">
                <a16:creationId xmlns:a16="http://schemas.microsoft.com/office/drawing/2014/main" id="{80575309-30D6-4D2D-B685-3035B05A6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459" y="3470940"/>
            <a:ext cx="3704414" cy="2465119"/>
          </a:xfrm>
          <a:prstGeom prst="rect">
            <a:avLst/>
          </a:prstGeom>
        </p:spPr>
      </p:pic>
      <p:pic>
        <p:nvPicPr>
          <p:cNvPr id="21" name="Picture 20">
            <a:extLst>
              <a:ext uri="{FF2B5EF4-FFF2-40B4-BE49-F238E27FC236}">
                <a16:creationId xmlns:a16="http://schemas.microsoft.com/office/drawing/2014/main" id="{89970949-E39B-4697-AD58-A84F71B79E3F}"/>
              </a:ext>
            </a:extLst>
          </p:cNvPr>
          <p:cNvPicPr>
            <a:picLocks noChangeAspect="1"/>
          </p:cNvPicPr>
          <p:nvPr/>
        </p:nvPicPr>
        <p:blipFill>
          <a:blip r:embed="rId3"/>
          <a:stretch>
            <a:fillRect/>
          </a:stretch>
        </p:blipFill>
        <p:spPr>
          <a:xfrm>
            <a:off x="8439459" y="6222861"/>
            <a:ext cx="3684000" cy="1649552"/>
          </a:xfrm>
          <a:prstGeom prst="rect">
            <a:avLst/>
          </a:prstGeom>
        </p:spPr>
      </p:pic>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51" y="3383107"/>
            <a:ext cx="9936784" cy="1026144"/>
          </a:xfrm>
        </p:spPr>
        <p:txBody>
          <a:bodyPr>
            <a:normAutofit/>
          </a:bodyPr>
          <a:lstStyle/>
          <a:p>
            <a:r>
              <a:rPr lang="en-US" sz="3600" dirty="0">
                <a:solidFill>
                  <a:schemeClr val="tx2"/>
                </a:solidFill>
              </a:rPr>
              <a:t>What are our History objectives</a:t>
            </a:r>
            <a:r>
              <a:rPr lang="en-US" sz="3600" dirty="0"/>
              <a:t>?</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139428"/>
            <a:ext cx="7184173" cy="5373022"/>
          </a:xfrm>
        </p:spPr>
        <p:txBody>
          <a:bodyPr/>
          <a:lstStyle/>
          <a:p>
            <a:pPr marL="285750" indent="-285750">
              <a:lnSpc>
                <a:spcPct val="120000"/>
              </a:lnSpc>
              <a:buFont typeface="Courier New"/>
              <a:buChar char="o"/>
            </a:pPr>
            <a:r>
              <a:rPr lang="en-GB" sz="2000" dirty="0"/>
              <a:t>Investigate real events in their original context</a:t>
            </a:r>
          </a:p>
          <a:p>
            <a:pPr marL="285750" indent="-285750">
              <a:lnSpc>
                <a:spcPct val="120000"/>
              </a:lnSpc>
              <a:buFont typeface="Courier New"/>
              <a:buChar char="o"/>
            </a:pPr>
            <a:r>
              <a:rPr lang="en-GB" sz="2000" dirty="0"/>
              <a:t>Appreciate the daunting task faced by the Allied Forces</a:t>
            </a:r>
          </a:p>
          <a:p>
            <a:pPr marL="285750" indent="-285750">
              <a:lnSpc>
                <a:spcPct val="120000"/>
              </a:lnSpc>
              <a:buFont typeface="Courier New"/>
              <a:buChar char="o"/>
            </a:pPr>
            <a:r>
              <a:rPr lang="en-GB" sz="2000" dirty="0"/>
              <a:t>Pay your respects at Normandy’s war cemeteries</a:t>
            </a:r>
          </a:p>
          <a:p>
            <a:pPr marL="285750" indent="-285750">
              <a:lnSpc>
                <a:spcPct val="120000"/>
              </a:lnSpc>
              <a:buFont typeface="Courier New"/>
              <a:buChar char="o"/>
            </a:pPr>
            <a:r>
              <a:rPr lang="en-GB" sz="2000" dirty="0"/>
              <a:t>Enable students to see and handle real artefacts</a:t>
            </a:r>
          </a:p>
          <a:p>
            <a:pPr marL="285750" indent="-285750">
              <a:lnSpc>
                <a:spcPct val="120000"/>
              </a:lnSpc>
              <a:buFont typeface="Courier New"/>
              <a:buChar char="o"/>
            </a:pPr>
            <a:r>
              <a:rPr lang="en-GB" sz="2000" dirty="0"/>
              <a:t>Witness the scale of events at the Normandy Landing Beaches</a:t>
            </a:r>
          </a:p>
          <a:p>
            <a:pPr marL="285750" indent="-285750">
              <a:lnSpc>
                <a:spcPct val="120000"/>
              </a:lnSpc>
              <a:buFont typeface="Courier New"/>
              <a:buChar char="o"/>
            </a:pPr>
            <a:r>
              <a:rPr lang="en-GB" sz="2000" dirty="0"/>
              <a:t>Integrate history on the ground with student’s classroom learning</a:t>
            </a:r>
          </a:p>
          <a:p>
            <a:endParaRPr lang="en-GB" sz="2000" dirty="0"/>
          </a:p>
        </p:txBody>
      </p:sp>
      <p:pic>
        <p:nvPicPr>
          <p:cNvPr id="8" name="Picture Placeholder 7">
            <a:extLst>
              <a:ext uri="{FF2B5EF4-FFF2-40B4-BE49-F238E27FC236}">
                <a16:creationId xmlns:a16="http://schemas.microsoft.com/office/drawing/2014/main" id="{670D8044-3CEA-4DA2-A9E2-F7D66E708D1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
        <p:nvSpPr>
          <p:cNvPr id="6" name="Title 1">
            <a:extLst>
              <a:ext uri="{FF2B5EF4-FFF2-40B4-BE49-F238E27FC236}">
                <a16:creationId xmlns:a16="http://schemas.microsoft.com/office/drawing/2014/main" id="{2D2ADB96-EF5D-417A-B0B9-2FDCB07CCB52}"/>
              </a:ext>
            </a:extLst>
          </p:cNvPr>
          <p:cNvSpPr txBox="1">
            <a:spLocks/>
          </p:cNvSpPr>
          <p:nvPr/>
        </p:nvSpPr>
        <p:spPr>
          <a:xfrm>
            <a:off x="834181" y="16888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dirty="0"/>
              <a:t>Normandy Trip {Year}</a:t>
            </a:r>
          </a:p>
        </p:txBody>
      </p:sp>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81" y="3425185"/>
            <a:ext cx="9936784" cy="1026144"/>
          </a:xfrm>
        </p:spPr>
        <p:txBody>
          <a:bodyPr>
            <a:normAutofit/>
          </a:bodyPr>
          <a:lstStyle/>
          <a:p>
            <a:r>
              <a:rPr lang="en-US" sz="3200" dirty="0">
                <a:solidFill>
                  <a:schemeClr val="tx2"/>
                </a:solidFill>
              </a:rPr>
              <a:t>What are our Language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681781" y="4066440"/>
            <a:ext cx="7964914" cy="6258503"/>
          </a:xfrm>
        </p:spPr>
        <p:txBody>
          <a:bodyPr/>
          <a:lstStyle/>
          <a:p>
            <a:pPr marL="285750" indent="-285750">
              <a:lnSpc>
                <a:spcPct val="100000"/>
              </a:lnSpc>
              <a:spcBef>
                <a:spcPts val="2000"/>
              </a:spcBef>
              <a:buFont typeface="Courier New"/>
              <a:buChar char="o"/>
            </a:pPr>
            <a:r>
              <a:rPr lang="en-GB" sz="2000" dirty="0"/>
              <a:t>Enhance cross-curricular understanding</a:t>
            </a:r>
          </a:p>
          <a:p>
            <a:pPr marL="285750" indent="-285750">
              <a:lnSpc>
                <a:spcPct val="100000"/>
              </a:lnSpc>
              <a:spcBef>
                <a:spcPts val="2000"/>
              </a:spcBef>
              <a:buFont typeface="Courier New"/>
              <a:buChar char="o"/>
            </a:pPr>
            <a:r>
              <a:rPr lang="en-GB" sz="2000" dirty="0"/>
              <a:t>Practise listening and speaking in everyday situations</a:t>
            </a:r>
          </a:p>
          <a:p>
            <a:pPr marL="285750" indent="-285750">
              <a:lnSpc>
                <a:spcPct val="100000"/>
              </a:lnSpc>
              <a:spcBef>
                <a:spcPts val="2000"/>
              </a:spcBef>
              <a:buFont typeface="Courier New"/>
              <a:buChar char="o"/>
            </a:pPr>
            <a:r>
              <a:rPr lang="en-GB" sz="2000" dirty="0"/>
              <a:t>Gain first-hand experience of French culture and society</a:t>
            </a:r>
          </a:p>
          <a:p>
            <a:pPr marL="285750" indent="-285750">
              <a:lnSpc>
                <a:spcPct val="100000"/>
              </a:lnSpc>
              <a:spcBef>
                <a:spcPts val="2000"/>
              </a:spcBef>
              <a:buFont typeface="Courier New"/>
              <a:buChar char="o"/>
            </a:pPr>
            <a:r>
              <a:rPr lang="en-GB" sz="2000" dirty="0"/>
              <a:t>Build on existing linguistic understanding</a:t>
            </a:r>
          </a:p>
          <a:p>
            <a:pPr marL="285750" indent="-285750">
              <a:lnSpc>
                <a:spcPct val="100000"/>
              </a:lnSpc>
              <a:spcBef>
                <a:spcPts val="2000"/>
              </a:spcBef>
              <a:buFont typeface="Courier New"/>
              <a:buChar char="o"/>
            </a:pPr>
            <a:r>
              <a:rPr lang="en-GB" sz="2000" dirty="0"/>
              <a:t>Develop a wider range of vocabulary</a:t>
            </a:r>
          </a:p>
          <a:p>
            <a:pPr marL="285750" indent="-285750">
              <a:lnSpc>
                <a:spcPct val="100000"/>
              </a:lnSpc>
              <a:spcBef>
                <a:spcPts val="2000"/>
              </a:spcBef>
              <a:buFont typeface="Courier New"/>
              <a:buChar char="o"/>
            </a:pPr>
            <a:r>
              <a:rPr lang="en-GB" sz="2000" dirty="0"/>
              <a:t>Apply linguistic knowledge in new challenging setting</a:t>
            </a:r>
          </a:p>
          <a:p>
            <a:pPr marL="285750" indent="-285750">
              <a:lnSpc>
                <a:spcPct val="100000"/>
              </a:lnSpc>
              <a:spcBef>
                <a:spcPts val="2000"/>
              </a:spcBef>
              <a:buFont typeface="Courier New"/>
              <a:buChar char="o"/>
            </a:pPr>
            <a:r>
              <a:rPr lang="en-GB" sz="2000" dirty="0"/>
              <a:t>Learn to communicate with increasing confidence </a:t>
            </a:r>
          </a:p>
          <a:p>
            <a:pPr marL="285750" indent="-285750">
              <a:lnSpc>
                <a:spcPct val="100000"/>
              </a:lnSpc>
              <a:spcBef>
                <a:spcPts val="2000"/>
              </a:spcBef>
              <a:buFont typeface="Courier New"/>
              <a:buChar char="o"/>
            </a:pPr>
            <a:r>
              <a:rPr lang="en-GB" sz="2000" dirty="0"/>
              <a:t>Read signs, shop in the market and have fun in French</a:t>
            </a:r>
          </a:p>
          <a:p>
            <a:endParaRPr lang="en-GB" sz="2000" dirty="0"/>
          </a:p>
        </p:txBody>
      </p:sp>
      <p:pic>
        <p:nvPicPr>
          <p:cNvPr id="8" name="Picture Placeholder 7">
            <a:extLst>
              <a:ext uri="{FF2B5EF4-FFF2-40B4-BE49-F238E27FC236}">
                <a16:creationId xmlns:a16="http://schemas.microsoft.com/office/drawing/2014/main" id="{4B6C5A29-FD7D-4C80-A1A1-8C8ED3C0C41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6" b="186"/>
          <a:stretch>
            <a:fillRect/>
          </a:stretch>
        </p:blipFill>
        <p:spPr>
          <a:prstGeom prst="rect">
            <a:avLst/>
          </a:prstGeom>
        </p:spPr>
      </p:pic>
      <p:sp>
        <p:nvSpPr>
          <p:cNvPr id="6" name="Title 1">
            <a:extLst>
              <a:ext uri="{FF2B5EF4-FFF2-40B4-BE49-F238E27FC236}">
                <a16:creationId xmlns:a16="http://schemas.microsoft.com/office/drawing/2014/main" id="{60DE19F0-EAA4-4D83-9FC5-CC390951756D}"/>
              </a:ext>
            </a:extLst>
          </p:cNvPr>
          <p:cNvSpPr txBox="1">
            <a:spLocks/>
          </p:cNvSpPr>
          <p:nvPr/>
        </p:nvSpPr>
        <p:spPr>
          <a:xfrm>
            <a:off x="834181" y="16888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dirty="0"/>
              <a:t>Normandy Trip {Year}</a:t>
            </a:r>
          </a:p>
        </p:txBody>
      </p:sp>
    </p:spTree>
    <p:extLst>
      <p:ext uri="{BB962C8B-B14F-4D97-AF65-F5344CB8AC3E}">
        <p14:creationId xmlns:p14="http://schemas.microsoft.com/office/powerpoint/2010/main" val="35749454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761" y="3371973"/>
            <a:ext cx="11248282" cy="1026144"/>
          </a:xfrm>
        </p:spPr>
        <p:txBody>
          <a:bodyPr>
            <a:normAutofit/>
          </a:bodyPr>
          <a:lstStyle/>
          <a:p>
            <a:r>
              <a:rPr lang="en-US" sz="3200" dirty="0">
                <a:solidFill>
                  <a:schemeClr val="tx2"/>
                </a:solidFill>
              </a:rPr>
              <a:t>What are our Art &amp; Design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711761" y="4109897"/>
            <a:ext cx="7184173" cy="5145687"/>
          </a:xfrm>
        </p:spPr>
        <p:txBody>
          <a:bodyPr/>
          <a:lstStyle/>
          <a:p>
            <a:pPr marL="285750" indent="-285750">
              <a:lnSpc>
                <a:spcPct val="100000"/>
              </a:lnSpc>
              <a:buFont typeface="Courier New"/>
              <a:buChar char="o"/>
            </a:pPr>
            <a:r>
              <a:rPr lang="en-GB" sz="2000" dirty="0"/>
              <a:t>Visit the birthplace of Impressionism</a:t>
            </a:r>
          </a:p>
          <a:p>
            <a:pPr marL="285750" indent="-285750">
              <a:lnSpc>
                <a:spcPct val="100000"/>
              </a:lnSpc>
              <a:buFont typeface="Courier New"/>
              <a:buChar char="o"/>
            </a:pPr>
            <a:r>
              <a:rPr lang="en-GB" sz="2000" dirty="0"/>
              <a:t>Explore sources for artists ‘research’</a:t>
            </a:r>
          </a:p>
          <a:p>
            <a:pPr marL="285750" indent="-285750">
              <a:lnSpc>
                <a:spcPct val="100000"/>
              </a:lnSpc>
              <a:buFont typeface="Courier New"/>
              <a:buChar char="o"/>
            </a:pPr>
            <a:r>
              <a:rPr lang="en-GB" sz="2000" dirty="0"/>
              <a:t>Examine the context in which artists work</a:t>
            </a:r>
          </a:p>
          <a:p>
            <a:pPr marL="285750" indent="-285750">
              <a:lnSpc>
                <a:spcPct val="100000"/>
              </a:lnSpc>
              <a:buFont typeface="Courier New"/>
              <a:buChar char="o"/>
            </a:pPr>
            <a:r>
              <a:rPr lang="en-GB" sz="2000" dirty="0"/>
              <a:t>Compare artists’ lives and experiences</a:t>
            </a:r>
          </a:p>
          <a:p>
            <a:pPr marL="285750" indent="-285750">
              <a:lnSpc>
                <a:spcPct val="100000"/>
              </a:lnSpc>
              <a:buFont typeface="Courier New"/>
              <a:buChar char="o"/>
            </a:pPr>
            <a:r>
              <a:rPr lang="en-GB" sz="2000" dirty="0"/>
              <a:t>Experience paintings first hand and evaluate the work</a:t>
            </a:r>
          </a:p>
          <a:p>
            <a:pPr marL="285750" indent="-285750">
              <a:lnSpc>
                <a:spcPct val="100000"/>
              </a:lnSpc>
              <a:buFont typeface="Courier New"/>
              <a:buChar char="o"/>
            </a:pPr>
            <a:r>
              <a:rPr lang="en-GB" sz="2000" dirty="0"/>
              <a:t>See the Bayeux Tapestry for yourselves </a:t>
            </a:r>
          </a:p>
          <a:p>
            <a:endParaRPr lang="en-GB" sz="2000" dirty="0"/>
          </a:p>
        </p:txBody>
      </p:sp>
      <p:pic>
        <p:nvPicPr>
          <p:cNvPr id="5" name="Picture Placeholder 4">
            <a:extLst>
              <a:ext uri="{FF2B5EF4-FFF2-40B4-BE49-F238E27FC236}">
                <a16:creationId xmlns:a16="http://schemas.microsoft.com/office/drawing/2014/main" id="{6DD1B97A-1F01-4368-8D4C-75071223321D}"/>
              </a:ext>
            </a:extLst>
          </p:cNvPr>
          <p:cNvPicPr>
            <a:picLocks noGrp="1" noChangeAspect="1"/>
          </p:cNvPicPr>
          <p:nvPr>
            <p:ph type="pic" sz="quarter" idx="14"/>
          </p:nvPr>
        </p:nvPicPr>
        <p:blipFill>
          <a:blip r:embed="rId2"/>
          <a:srcRect l="9795" r="9795"/>
          <a:stretch>
            <a:fillRect/>
          </a:stretch>
        </p:blipFill>
        <p:spPr>
          <a:prstGeom prst="rect">
            <a:avLst/>
          </a:prstGeom>
        </p:spPr>
      </p:pic>
      <p:sp>
        <p:nvSpPr>
          <p:cNvPr id="6" name="Title 1">
            <a:extLst>
              <a:ext uri="{FF2B5EF4-FFF2-40B4-BE49-F238E27FC236}">
                <a16:creationId xmlns:a16="http://schemas.microsoft.com/office/drawing/2014/main" id="{D1084946-93C4-47DB-B445-11EBAF96562A}"/>
              </a:ext>
            </a:extLst>
          </p:cNvPr>
          <p:cNvSpPr txBox="1">
            <a:spLocks/>
          </p:cNvSpPr>
          <p:nvPr/>
        </p:nvSpPr>
        <p:spPr>
          <a:xfrm>
            <a:off x="834181" y="16888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dirty="0"/>
              <a:t>Normandy Trip {Year}</a:t>
            </a:r>
          </a:p>
        </p:txBody>
      </p:sp>
    </p:spTree>
    <p:extLst>
      <p:ext uri="{BB962C8B-B14F-4D97-AF65-F5344CB8AC3E}">
        <p14:creationId xmlns:p14="http://schemas.microsoft.com/office/powerpoint/2010/main" val="29149372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38" y="3446923"/>
            <a:ext cx="9936784" cy="1026144"/>
          </a:xfrm>
        </p:spPr>
        <p:txBody>
          <a:bodyPr>
            <a:normAutofit/>
          </a:bodyPr>
          <a:lstStyle/>
          <a:p>
            <a:r>
              <a:rPr lang="en-US" sz="3200" dirty="0">
                <a:solidFill>
                  <a:schemeClr val="tx2"/>
                </a:solidFill>
              </a:rPr>
              <a:t>What are our </a:t>
            </a:r>
            <a:r>
              <a:rPr lang="en-US" sz="3200" dirty="0" err="1">
                <a:solidFill>
                  <a:schemeClr val="tx2"/>
                </a:solidFill>
              </a:rPr>
              <a:t>Maths</a:t>
            </a:r>
            <a:r>
              <a:rPr lang="en-US" sz="3200" dirty="0">
                <a:solidFill>
                  <a:schemeClr val="tx2"/>
                </a:solidFill>
              </a:rPr>
              <a:t> objectives?</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4109897"/>
            <a:ext cx="9044110" cy="5145687"/>
          </a:xfrm>
        </p:spPr>
        <p:txBody>
          <a:bodyPr/>
          <a:lstStyle/>
          <a:p>
            <a:pPr marL="285750" indent="-285750">
              <a:lnSpc>
                <a:spcPct val="120000"/>
              </a:lnSpc>
              <a:buFont typeface="Courier New"/>
              <a:buChar char="o"/>
            </a:pPr>
            <a:r>
              <a:rPr lang="en-GB" sz="2000" dirty="0"/>
              <a:t>Explore links between maths and history</a:t>
            </a:r>
          </a:p>
          <a:p>
            <a:pPr marL="285750" indent="-285750">
              <a:lnSpc>
                <a:spcPct val="120000"/>
              </a:lnSpc>
              <a:buFont typeface="Courier New"/>
              <a:buChar char="o"/>
            </a:pPr>
            <a:r>
              <a:rPr lang="en-GB" sz="2000" dirty="0"/>
              <a:t>Record data to present in the classroom</a:t>
            </a:r>
          </a:p>
          <a:p>
            <a:pPr marL="285750" indent="-285750">
              <a:lnSpc>
                <a:spcPct val="120000"/>
              </a:lnSpc>
              <a:buFont typeface="Courier New"/>
              <a:buChar char="o"/>
            </a:pPr>
            <a:r>
              <a:rPr lang="en-GB" sz="2000" dirty="0"/>
              <a:t>Identify architectural shapes and geometry</a:t>
            </a:r>
          </a:p>
          <a:p>
            <a:pPr marL="285750" indent="-285750">
              <a:lnSpc>
                <a:spcPct val="120000"/>
              </a:lnSpc>
              <a:buFont typeface="Courier New"/>
              <a:buChar char="o"/>
            </a:pPr>
            <a:r>
              <a:rPr lang="en-GB" sz="2000" dirty="0"/>
              <a:t>Investigate costings for an national engineering project</a:t>
            </a:r>
          </a:p>
          <a:p>
            <a:pPr marL="285750" indent="-285750">
              <a:lnSpc>
                <a:spcPct val="120000"/>
              </a:lnSpc>
              <a:buFont typeface="Courier New"/>
              <a:buChar char="o"/>
            </a:pPr>
            <a:r>
              <a:rPr lang="en-GB" sz="2000" dirty="0"/>
              <a:t>Discover the origins of latitude and longitude</a:t>
            </a:r>
          </a:p>
          <a:p>
            <a:pPr marL="285750" indent="-285750">
              <a:lnSpc>
                <a:spcPct val="120000"/>
              </a:lnSpc>
              <a:buFont typeface="Courier New"/>
              <a:buChar char="o"/>
            </a:pPr>
            <a:r>
              <a:rPr lang="en-GB" sz="2000" dirty="0"/>
              <a:t>Use French to have fun in Maths!</a:t>
            </a:r>
          </a:p>
          <a:p>
            <a:endParaRPr lang="en-GB" sz="2000" dirty="0"/>
          </a:p>
        </p:txBody>
      </p:sp>
      <p:pic>
        <p:nvPicPr>
          <p:cNvPr id="10" name="Picture Placeholder 9">
            <a:extLst>
              <a:ext uri="{FF2B5EF4-FFF2-40B4-BE49-F238E27FC236}">
                <a16:creationId xmlns:a16="http://schemas.microsoft.com/office/drawing/2014/main" id="{1B75C655-95C2-4DE0-9837-463A0F1B2E0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7791" r="27791"/>
          <a:stretch/>
        </p:blipFill>
        <p:spPr>
          <a:prstGeom prst="rect">
            <a:avLst/>
          </a:prstGeom>
        </p:spPr>
      </p:pic>
      <p:sp>
        <p:nvSpPr>
          <p:cNvPr id="6" name="Title 1">
            <a:extLst>
              <a:ext uri="{FF2B5EF4-FFF2-40B4-BE49-F238E27FC236}">
                <a16:creationId xmlns:a16="http://schemas.microsoft.com/office/drawing/2014/main" id="{F255A424-441D-4DD9-A318-D52C38CFAA4B}"/>
              </a:ext>
            </a:extLst>
          </p:cNvPr>
          <p:cNvSpPr txBox="1">
            <a:spLocks/>
          </p:cNvSpPr>
          <p:nvPr/>
        </p:nvSpPr>
        <p:spPr>
          <a:xfrm>
            <a:off x="834181" y="16888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FFFFFF"/>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a:lstStyle>
          <a:p>
            <a:pPr hangingPunct="1"/>
            <a:r>
              <a:rPr lang="en-GB" dirty="0"/>
              <a:t>Normandy Trip {Year}</a:t>
            </a:r>
          </a:p>
        </p:txBody>
      </p:sp>
    </p:spTree>
    <p:extLst>
      <p:ext uri="{BB962C8B-B14F-4D97-AF65-F5344CB8AC3E}">
        <p14:creationId xmlns:p14="http://schemas.microsoft.com/office/powerpoint/2010/main" val="39902401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Normandy Trip{Year}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15" name="Picture Placeholder 14">
            <a:extLst>
              <a:ext uri="{FF2B5EF4-FFF2-40B4-BE49-F238E27FC236}">
                <a16:creationId xmlns:a16="http://schemas.microsoft.com/office/drawing/2014/main" id="{C5674CBF-1A39-4362-A745-C5CBF192E45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627" b="627"/>
          <a:stretch>
            <a:fillRect/>
          </a:stretch>
        </p:blipFill>
        <p:spPr>
          <a:xfrm>
            <a:off x="4500563" y="3584575"/>
            <a:ext cx="7821612" cy="5146675"/>
          </a:xfrm>
          <a:prstGeom prst="rect">
            <a:avLst/>
          </a:prstGeom>
        </p:spPr>
      </p:pic>
    </p:spTree>
    <p:extLst>
      <p:ext uri="{BB962C8B-B14F-4D97-AF65-F5344CB8AC3E}">
        <p14:creationId xmlns:p14="http://schemas.microsoft.com/office/powerpoint/2010/main" val="1625682269"/>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398</Words>
  <Application>Microsoft Office PowerPoint</Application>
  <PresentationFormat>Custom</PresentationFormat>
  <Paragraphs>66</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Avenir Light</vt:lpstr>
      <vt:lpstr>Avenir Next</vt:lpstr>
      <vt:lpstr>Avenir Next Demi Bold</vt:lpstr>
      <vt:lpstr>Avenir Next Ultra Light</vt:lpstr>
      <vt:lpstr>Avenir Roman</vt:lpstr>
      <vt:lpstr>Courier New</vt:lpstr>
      <vt:lpstr>Lato</vt:lpstr>
      <vt:lpstr>White</vt:lpstr>
      <vt:lpstr>Your trip to Normandy </vt:lpstr>
      <vt:lpstr>Normandy Trip {Year}</vt:lpstr>
      <vt:lpstr>Normandy Trip {Year}</vt:lpstr>
      <vt:lpstr>Where will we visit?</vt:lpstr>
      <vt:lpstr>What are our History objectives?</vt:lpstr>
      <vt:lpstr>What are our Language objectives?</vt:lpstr>
      <vt:lpstr>What are our Art &amp; Design objectives?</vt:lpstr>
      <vt:lpstr>What are our Maths objectives?</vt:lpstr>
      <vt:lpstr>Normandy Trip{Year}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Kara Clark</cp:lastModifiedBy>
  <cp:revision>46</cp:revision>
  <dcterms:modified xsi:type="dcterms:W3CDTF">2018-05-02T14:22:27Z</dcterms:modified>
</cp:coreProperties>
</file>